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42" r:id="rId1"/>
  </p:sldMasterIdLst>
  <p:sldIdLst>
    <p:sldId id="256" r:id="rId2"/>
    <p:sldId id="259" r:id="rId3"/>
    <p:sldId id="287" r:id="rId4"/>
    <p:sldId id="288" r:id="rId5"/>
    <p:sldId id="289" r:id="rId6"/>
    <p:sldId id="290" r:id="rId7"/>
    <p:sldId id="291" r:id="rId8"/>
    <p:sldId id="292" r:id="rId9"/>
    <p:sldId id="293" r:id="rId10"/>
    <p:sldId id="294" r:id="rId11"/>
    <p:sldId id="295" r:id="rId12"/>
    <p:sldId id="296" r:id="rId13"/>
    <p:sldId id="297" r:id="rId14"/>
    <p:sldId id="29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6519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089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7781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ja-JP" altLang="en-US"/>
              <a:t>マスター タイトルの書式設定</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9348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3793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6972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1232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5C6B4A9-1611-4792-9094-5F34BCA07E0B}" type="datetimeFigureOut">
              <a:rPr lang="en-US" smtClean="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637992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2271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93728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6522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09492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7854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508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437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smtClean="0"/>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862342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ja-JP" altLang="en-US"/>
              <a:t>アイコンをクリックして図を追加</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647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9/4/2020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7019139"/>
      </p:ext>
    </p:extLst>
  </p:cSld>
  <p:clrMap bg1="lt1" tx1="dk1" bg2="lt2" tx2="dk2" accent1="accent1" accent2="accent2" accent3="accent3" accent4="accent4" accent5="accent5" accent6="accent6" hlink="hlink" folHlink="folHlink"/>
  <p:sldLayoutIdLst>
    <p:sldLayoutId id="2147484143" r:id="rId1"/>
    <p:sldLayoutId id="2147484144" r:id="rId2"/>
    <p:sldLayoutId id="2147484145" r:id="rId3"/>
    <p:sldLayoutId id="2147484146" r:id="rId4"/>
    <p:sldLayoutId id="2147484147" r:id="rId5"/>
    <p:sldLayoutId id="2147484148" r:id="rId6"/>
    <p:sldLayoutId id="2147484149" r:id="rId7"/>
    <p:sldLayoutId id="2147484150" r:id="rId8"/>
    <p:sldLayoutId id="2147484151" r:id="rId9"/>
    <p:sldLayoutId id="2147484152" r:id="rId10"/>
    <p:sldLayoutId id="2147484153" r:id="rId11"/>
    <p:sldLayoutId id="2147484154" r:id="rId12"/>
    <p:sldLayoutId id="2147484155" r:id="rId13"/>
    <p:sldLayoutId id="2147484156" r:id="rId14"/>
    <p:sldLayoutId id="2147484157" r:id="rId15"/>
    <p:sldLayoutId id="2147484158" r:id="rId16"/>
    <p:sldLayoutId id="2147484159" r:id="rId17"/>
  </p:sldLayoutIdLst>
  <p:txStyles>
    <p:titleStyle>
      <a:lvl1pPr algn="l" defTabSz="457200" rtl="0" eaLnBrk="1" latinLnBrk="0" hangingPunct="1">
        <a:spcBef>
          <a:spcPct val="0"/>
        </a:spcBef>
        <a:buNone/>
        <a:defRPr kumimoji="1" sz="3600" b="0" i="0" kern="1200">
          <a:solidFill>
            <a:schemeClr val="bg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dropbox.com/s/rmo4wb0r9tjhszr/PW_%E5%9B%BD%E9%9A%9B%E3%82%B8%E3%82%A7%E3%83%B3%E3%83%80%E3%83%BC%E5%AD%A6%E4%BC%9A%E5%AD%A6%E4%BC%9A%E5%A0%B1%E5%91%8A%E8%A6%81%E6%97%A8%EF%BC%88Ryunan%E5%8A%89%E6%A5%A0%EF%BC%89.pdf?dl=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37FA3-54E7-4AD4-AE68-11C3F668C917}"/>
              </a:ext>
            </a:extLst>
          </p:cNvPr>
          <p:cNvSpPr>
            <a:spLocks noGrp="1"/>
          </p:cNvSpPr>
          <p:nvPr>
            <p:ph type="ctrTitle"/>
          </p:nvPr>
        </p:nvSpPr>
        <p:spPr/>
        <p:txBody>
          <a:bodyPr>
            <a:normAutofit/>
          </a:bodyPr>
          <a:lstStyle/>
          <a:p>
            <a:r>
              <a:rPr kumimoji="1" lang="ja-JP" altLang="en-US" sz="6000" dirty="0"/>
              <a:t>国際ジェンダー学会</a:t>
            </a:r>
            <a:br>
              <a:rPr kumimoji="1" lang="en-US" altLang="ja-JP" sz="6000" dirty="0"/>
            </a:br>
            <a:r>
              <a:rPr kumimoji="1" lang="en-US" altLang="ja-JP" sz="6000" dirty="0"/>
              <a:t>2020</a:t>
            </a:r>
            <a:r>
              <a:rPr lang="ja-JP" altLang="en-US" sz="6000" dirty="0"/>
              <a:t>年大会</a:t>
            </a:r>
            <a:endParaRPr kumimoji="1" lang="ja-JP" altLang="en-US" sz="6000" dirty="0"/>
          </a:p>
        </p:txBody>
      </p:sp>
      <p:sp>
        <p:nvSpPr>
          <p:cNvPr id="3" name="字幕 2">
            <a:extLst>
              <a:ext uri="{FF2B5EF4-FFF2-40B4-BE49-F238E27FC236}">
                <a16:creationId xmlns:a16="http://schemas.microsoft.com/office/drawing/2014/main" id="{E7948EDF-C907-46A8-BF55-6D01B5D3E411}"/>
              </a:ext>
            </a:extLst>
          </p:cNvPr>
          <p:cNvSpPr>
            <a:spLocks noGrp="1"/>
          </p:cNvSpPr>
          <p:nvPr>
            <p:ph type="subTitle" idx="1"/>
          </p:nvPr>
        </p:nvSpPr>
        <p:spPr/>
        <p:txBody>
          <a:bodyPr/>
          <a:lstStyle/>
          <a:p>
            <a:r>
              <a:rPr kumimoji="1" lang="ja-JP" altLang="en-US" dirty="0"/>
              <a:t>　　　　　　　　　　　　　　</a:t>
            </a:r>
            <a:r>
              <a:rPr kumimoji="1" lang="en-US" altLang="ja-JP" dirty="0"/>
              <a:t>2020</a:t>
            </a:r>
            <a:r>
              <a:rPr kumimoji="1" lang="ja-JP" altLang="en-US" dirty="0"/>
              <a:t>年</a:t>
            </a:r>
            <a:r>
              <a:rPr kumimoji="1" lang="en-US" altLang="ja-JP" dirty="0"/>
              <a:t>9</a:t>
            </a:r>
            <a:r>
              <a:rPr kumimoji="1" lang="ja-JP" altLang="en-US" dirty="0"/>
              <a:t>月</a:t>
            </a:r>
            <a:r>
              <a:rPr kumimoji="1" lang="en-US" altLang="ja-JP" dirty="0"/>
              <a:t>12</a:t>
            </a:r>
            <a:r>
              <a:rPr kumimoji="1" lang="ja-JP" altLang="en-US" dirty="0"/>
              <a:t>日</a:t>
            </a:r>
          </a:p>
        </p:txBody>
      </p:sp>
    </p:spTree>
    <p:extLst>
      <p:ext uri="{BB962C8B-B14F-4D97-AF65-F5344CB8AC3E}">
        <p14:creationId xmlns:p14="http://schemas.microsoft.com/office/powerpoint/2010/main" val="1310026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５</a:t>
            </a:r>
            <a:r>
              <a:rPr lang="en-US" altLang="ja-JP" dirty="0"/>
              <a:t>    </a:t>
            </a:r>
            <a:r>
              <a:rPr kumimoji="1" lang="ja-JP" altLang="en-US" dirty="0"/>
              <a:t>個人発表３</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a:bodyPr>
          <a:lstStyle/>
          <a:p>
            <a:pPr marL="0" indent="0">
              <a:buNone/>
            </a:pPr>
            <a:r>
              <a:rPr lang="ja-JP" altLang="en-US" dirty="0"/>
              <a:t> </a:t>
            </a:r>
            <a:r>
              <a:rPr lang="ja-JP" altLang="en-US" sz="2400" dirty="0"/>
              <a:t>拍手</a:t>
            </a:r>
            <a:endParaRPr lang="en-US" altLang="ja-JP" sz="2400" dirty="0"/>
          </a:p>
          <a:p>
            <a:pPr marL="0" indent="0">
              <a:buNone/>
            </a:pPr>
            <a:endParaRPr lang="ja-JP" altLang="en-US" sz="2400" dirty="0"/>
          </a:p>
          <a:p>
            <a:r>
              <a:rPr lang="ja-JP" altLang="en-US" dirty="0"/>
              <a:t>発表終了後にマイクのミュートを解除して拍手をすることはお控えください。</a:t>
            </a:r>
          </a:p>
          <a:p>
            <a:r>
              <a:rPr lang="ja-JP" altLang="en-US" dirty="0"/>
              <a:t>メニューバーの「反応」をクリックすると、絵文字を使って「拍手」や「賛成／いいね」の意思表示をすることができますので、ご活用ください。</a:t>
            </a:r>
          </a:p>
          <a:p>
            <a:r>
              <a:rPr lang="ja-JP" altLang="en-US" dirty="0"/>
              <a:t>参加者全員のビデオがオフになっているときなどに「反応」メニューが一時的に見えなくなることがあるようです。大会の進行上、「反応」メニューが使えなくても大きな支障はありませんので、そのままの状態で引き続き</a:t>
            </a:r>
            <a:r>
              <a:rPr lang="en-US" altLang="ja-JP" dirty="0"/>
              <a:t>Zoom</a:t>
            </a:r>
            <a:r>
              <a:rPr lang="ja-JP" altLang="en-US" dirty="0"/>
              <a:t>をお使いください。</a:t>
            </a:r>
          </a:p>
          <a:p>
            <a:pPr marL="0" indent="0">
              <a:buNone/>
            </a:pPr>
            <a:endParaRPr lang="ja-JP" altLang="en-US" dirty="0"/>
          </a:p>
          <a:p>
            <a:endParaRPr kumimoji="1" lang="ja-JP" altLang="en-US" dirty="0"/>
          </a:p>
        </p:txBody>
      </p:sp>
    </p:spTree>
    <p:extLst>
      <p:ext uri="{BB962C8B-B14F-4D97-AF65-F5344CB8AC3E}">
        <p14:creationId xmlns:p14="http://schemas.microsoft.com/office/powerpoint/2010/main" val="1592845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５</a:t>
            </a:r>
            <a:r>
              <a:rPr lang="en-US" altLang="ja-JP" dirty="0"/>
              <a:t>    </a:t>
            </a:r>
            <a:r>
              <a:rPr kumimoji="1" lang="ja-JP" altLang="en-US" dirty="0"/>
              <a:t>個人発表３</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fontScale="62500" lnSpcReduction="20000"/>
          </a:bodyPr>
          <a:lstStyle/>
          <a:p>
            <a:pPr marL="0" indent="0">
              <a:buNone/>
            </a:pPr>
            <a:r>
              <a:rPr lang="ja-JP" altLang="en-US" sz="3800" dirty="0"/>
              <a:t>質問・コメント</a:t>
            </a:r>
            <a:endParaRPr lang="en-US" altLang="ja-JP" sz="3800" dirty="0"/>
          </a:p>
          <a:p>
            <a:pPr marL="0" indent="0">
              <a:buNone/>
            </a:pPr>
            <a:endParaRPr lang="ja-JP" altLang="en-US" sz="3800" dirty="0"/>
          </a:p>
          <a:p>
            <a:r>
              <a:rPr lang="ja-JP" altLang="en-US" dirty="0"/>
              <a:t>発表に対する質問やコメントは、発表後の質疑応答の時間にチャットで受け付けます（発表中に文章をまとめておくことをおすすめします）。</a:t>
            </a:r>
          </a:p>
          <a:p>
            <a:r>
              <a:rPr lang="ja-JP" altLang="en-US" dirty="0"/>
              <a:t>発表中のチャットは、発表者による資料配布や技術的なトラブル等に関する連絡のためだけに使用しますので、あらかじめご了解ください。</a:t>
            </a:r>
          </a:p>
          <a:p>
            <a:r>
              <a:rPr lang="ja-JP" altLang="en-US" dirty="0"/>
              <a:t>メニューバーの「チャット」をクリックすると、チャット画面が表示されます。送信先が「全員（または皆様）」になっているか確認してから送信をしてください。</a:t>
            </a:r>
          </a:p>
          <a:p>
            <a:r>
              <a:rPr lang="ja-JP" altLang="en-US" dirty="0"/>
              <a:t>質問かコメントかを容易に識別できるよう、質問の場合は「質問：○○○○」と、コメントの場合は「コメント：●●●●」と文頭に入力してください。</a:t>
            </a:r>
          </a:p>
          <a:p>
            <a:r>
              <a:rPr lang="ja-JP" altLang="en-US" dirty="0"/>
              <a:t>座長が質問やコメントを読み上げた後、発表者が返答しますので、そのままお待ちください。</a:t>
            </a:r>
          </a:p>
          <a:p>
            <a:r>
              <a:rPr lang="ja-JP" altLang="en-US" dirty="0"/>
              <a:t>当該聴講者の方で、音声で発言したい方は、座長からの許可を得てからマイクをオンにしてください。</a:t>
            </a:r>
          </a:p>
          <a:p>
            <a:r>
              <a:rPr lang="en-US" altLang="ja-JP" dirty="0"/>
              <a:t>※ </a:t>
            </a:r>
            <a:r>
              <a:rPr lang="ja-JP" altLang="en-US" dirty="0"/>
              <a:t>チャットに投稿した質問やコメントが座長に取り上げられない場合は、送信先が「全員（または皆様）」になっているか再確認してください</a:t>
            </a:r>
          </a:p>
          <a:p>
            <a:pPr marL="0" indent="0">
              <a:buNone/>
            </a:pPr>
            <a:r>
              <a:rPr lang="ja-JP" altLang="en-US" dirty="0"/>
              <a:t> </a:t>
            </a:r>
          </a:p>
          <a:p>
            <a:pPr marL="0" indent="0">
              <a:buNone/>
            </a:pPr>
            <a:endParaRPr lang="ja-JP" altLang="en-US" dirty="0"/>
          </a:p>
          <a:p>
            <a:endParaRPr kumimoji="1" lang="ja-JP" altLang="en-US" dirty="0"/>
          </a:p>
        </p:txBody>
      </p:sp>
    </p:spTree>
    <p:extLst>
      <p:ext uri="{BB962C8B-B14F-4D97-AF65-F5344CB8AC3E}">
        <p14:creationId xmlns:p14="http://schemas.microsoft.com/office/powerpoint/2010/main" val="4201991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５</a:t>
            </a:r>
            <a:r>
              <a:rPr lang="en-US" altLang="ja-JP" dirty="0"/>
              <a:t>  </a:t>
            </a:r>
            <a:r>
              <a:rPr kumimoji="1" lang="ja-JP" altLang="en-US" dirty="0"/>
              <a:t>個人発表３</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a:bodyPr>
          <a:lstStyle/>
          <a:p>
            <a:pPr marL="0" indent="0">
              <a:buNone/>
            </a:pPr>
            <a:r>
              <a:rPr lang="ja-JP" altLang="en-US" sz="3300" dirty="0"/>
              <a:t>会場からの退出</a:t>
            </a:r>
          </a:p>
          <a:p>
            <a:r>
              <a:rPr lang="ja-JP" altLang="en-US" dirty="0"/>
              <a:t>聴講者はいつでも会場から退出することができます。</a:t>
            </a:r>
          </a:p>
          <a:p>
            <a:r>
              <a:rPr lang="ja-JP" altLang="en-US" dirty="0"/>
              <a:t>退出する方法：メニューバーの「ミーティングを退出」をクリック</a:t>
            </a:r>
          </a:p>
          <a:p>
            <a:r>
              <a:rPr lang="en-US" altLang="ja-JP" dirty="0"/>
              <a:t>※</a:t>
            </a:r>
            <a:r>
              <a:rPr lang="ja-JP" altLang="en-US" dirty="0"/>
              <a:t>参加者専用サイトの「</a:t>
            </a:r>
            <a:r>
              <a:rPr lang="en-US" altLang="ja-JP" dirty="0"/>
              <a:t>Room1</a:t>
            </a:r>
            <a:r>
              <a:rPr lang="ja-JP" altLang="en-US" dirty="0"/>
              <a:t>」をクリックしてパスワードを入力することで再入室が可能です。</a:t>
            </a:r>
          </a:p>
          <a:p>
            <a:pPr marL="0" indent="0">
              <a:buNone/>
            </a:pPr>
            <a:r>
              <a:rPr lang="ja-JP" altLang="en-US" dirty="0"/>
              <a:t> </a:t>
            </a:r>
          </a:p>
          <a:p>
            <a:pPr marL="0" indent="0">
              <a:buNone/>
            </a:pPr>
            <a:endParaRPr lang="ja-JP" altLang="en-US" dirty="0"/>
          </a:p>
          <a:p>
            <a:endParaRPr kumimoji="1" lang="ja-JP" altLang="en-US" dirty="0"/>
          </a:p>
        </p:txBody>
      </p:sp>
    </p:spTree>
    <p:extLst>
      <p:ext uri="{BB962C8B-B14F-4D97-AF65-F5344CB8AC3E}">
        <p14:creationId xmlns:p14="http://schemas.microsoft.com/office/powerpoint/2010/main" val="2022101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a:xfrm>
            <a:off x="1154954" y="973668"/>
            <a:ext cx="9353875" cy="706964"/>
          </a:xfrm>
        </p:spPr>
        <p:txBody>
          <a:bodyPr/>
          <a:lstStyle/>
          <a:p>
            <a:br>
              <a:rPr lang="en-US" altLang="ja-JP" dirty="0"/>
            </a:br>
            <a:r>
              <a:rPr lang="en-US" altLang="ja-JP" dirty="0"/>
              <a:t>Room </a:t>
            </a:r>
            <a:r>
              <a:rPr lang="ja-JP" altLang="en-US" dirty="0"/>
              <a:t>５</a:t>
            </a:r>
            <a:r>
              <a:rPr lang="en-US" altLang="ja-JP" dirty="0"/>
              <a:t>    </a:t>
            </a:r>
            <a:r>
              <a:rPr kumimoji="1" lang="ja-JP" altLang="en-US" dirty="0"/>
              <a:t>個人発表</a:t>
            </a:r>
            <a:r>
              <a:rPr lang="ja-JP" altLang="en-US" dirty="0"/>
              <a:t>３ 　聴講時の注意</a:t>
            </a:r>
            <a:br>
              <a:rPr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a:bodyPr>
          <a:lstStyle/>
          <a:p>
            <a:r>
              <a:rPr lang="ja-JP" altLang="en-US" dirty="0"/>
              <a:t>イヤホンやヘッドホン、外付けマイクの使用を推奨します（</a:t>
            </a:r>
            <a:r>
              <a:rPr lang="en-US" altLang="ja-JP" dirty="0"/>
              <a:t>PC</a:t>
            </a:r>
            <a:r>
              <a:rPr lang="ja-JP" altLang="en-US" dirty="0"/>
              <a:t>内蔵のスピーカーやマイクでは、ハウリングが起こりやすくなります）。</a:t>
            </a:r>
          </a:p>
          <a:p>
            <a:r>
              <a:rPr lang="ja-JP" altLang="en-US" dirty="0"/>
              <a:t>マイクとビデオをオフにします。</a:t>
            </a:r>
          </a:p>
          <a:p>
            <a:r>
              <a:rPr lang="ja-JP" altLang="en-US" dirty="0"/>
              <a:t>名前を「ヤマダタロウ＠〇〇大学」のように変更します。</a:t>
            </a:r>
          </a:p>
          <a:p>
            <a:r>
              <a:rPr lang="ja-JP" altLang="en-US" b="1" i="1" u="sng" dirty="0"/>
              <a:t>発表の録画・録音・キャプチャ・再配布は禁止です。画面の写真撮影もやめてください。</a:t>
            </a:r>
            <a:endParaRPr lang="ja-JP" altLang="en-US" dirty="0"/>
          </a:p>
          <a:p>
            <a:r>
              <a:rPr lang="ja-JP" altLang="en-US" dirty="0"/>
              <a:t>発表に対する質問やコメントは、質疑応答の時間にチャットに投稿します。送信先が「全員（または皆様）」になっていることを確認してください。</a:t>
            </a:r>
          </a:p>
          <a:p>
            <a:r>
              <a:rPr lang="ja-JP" altLang="en-US" dirty="0"/>
              <a:t>質疑応答では、座長がチャットに投稿された質問やコメントを読みあげます。</a:t>
            </a:r>
          </a:p>
          <a:p>
            <a:endParaRPr lang="ja-JP" altLang="en-US" dirty="0"/>
          </a:p>
          <a:p>
            <a:endParaRPr kumimoji="1" lang="ja-JP" altLang="en-US" dirty="0"/>
          </a:p>
        </p:txBody>
      </p:sp>
    </p:spTree>
    <p:extLst>
      <p:ext uri="{BB962C8B-B14F-4D97-AF65-F5344CB8AC3E}">
        <p14:creationId xmlns:p14="http://schemas.microsoft.com/office/powerpoint/2010/main" val="416327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５</a:t>
            </a:r>
            <a:r>
              <a:rPr lang="en-US" altLang="ja-JP" dirty="0"/>
              <a:t>    </a:t>
            </a:r>
            <a:r>
              <a:rPr kumimoji="1" lang="ja-JP" altLang="en-US" dirty="0"/>
              <a:t>個人発表３</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a:bodyPr>
          <a:lstStyle/>
          <a:p>
            <a:pPr marL="0" indent="0">
              <a:buNone/>
            </a:pPr>
            <a:r>
              <a:rPr lang="ja-JP" altLang="en-US" sz="3200" dirty="0"/>
              <a:t> 個人発表１のプログラムは全て終わりました。</a:t>
            </a:r>
            <a:endParaRPr lang="en-US" altLang="ja-JP" sz="3200" dirty="0"/>
          </a:p>
          <a:p>
            <a:pPr marL="0" indent="0">
              <a:buNone/>
            </a:pPr>
            <a:endParaRPr lang="en-US" altLang="ja-JP" sz="3200" dirty="0"/>
          </a:p>
          <a:p>
            <a:pPr marL="0" indent="0">
              <a:buNone/>
            </a:pPr>
            <a:r>
              <a:rPr lang="ja-JP" altLang="en-US" sz="3200" dirty="0"/>
              <a:t> メニューバーの「ミーティングを退出」をクリックして退出してください。</a:t>
            </a:r>
            <a:endParaRPr lang="en-US" altLang="ja-JP" sz="3200" dirty="0"/>
          </a:p>
          <a:p>
            <a:endParaRPr kumimoji="1" lang="ja-JP" altLang="en-US" dirty="0"/>
          </a:p>
        </p:txBody>
      </p:sp>
    </p:spTree>
    <p:extLst>
      <p:ext uri="{BB962C8B-B14F-4D97-AF65-F5344CB8AC3E}">
        <p14:creationId xmlns:p14="http://schemas.microsoft.com/office/powerpoint/2010/main" val="3982522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4D0A19-7C77-4069-92D2-305428C080D1}"/>
              </a:ext>
            </a:extLst>
          </p:cNvPr>
          <p:cNvSpPr>
            <a:spLocks noGrp="1"/>
          </p:cNvSpPr>
          <p:nvPr>
            <p:ph type="title"/>
          </p:nvPr>
        </p:nvSpPr>
        <p:spPr/>
        <p:txBody>
          <a:bodyPr/>
          <a:lstStyle/>
          <a:p>
            <a:r>
              <a:rPr kumimoji="1" lang="en-US" altLang="ja-JP" dirty="0"/>
              <a:t>Room</a:t>
            </a:r>
            <a:r>
              <a:rPr kumimoji="1" lang="ja-JP" altLang="en-US" dirty="0"/>
              <a:t>５</a:t>
            </a:r>
            <a:r>
              <a:rPr kumimoji="1" lang="en-US" altLang="ja-JP" dirty="0"/>
              <a:t>  </a:t>
            </a:r>
            <a:r>
              <a:rPr kumimoji="1" lang="ja-JP" altLang="en-US" dirty="0"/>
              <a:t>個人発表３</a:t>
            </a:r>
          </a:p>
        </p:txBody>
      </p:sp>
      <p:sp>
        <p:nvSpPr>
          <p:cNvPr id="3" name="コンテンツ プレースホルダー 2">
            <a:extLst>
              <a:ext uri="{FF2B5EF4-FFF2-40B4-BE49-F238E27FC236}">
                <a16:creationId xmlns:a16="http://schemas.microsoft.com/office/drawing/2014/main" id="{092004E4-81CA-45AC-B7A5-5B51C8FCD169}"/>
              </a:ext>
            </a:extLst>
          </p:cNvPr>
          <p:cNvSpPr>
            <a:spLocks noGrp="1"/>
          </p:cNvSpPr>
          <p:nvPr>
            <p:ph idx="1"/>
          </p:nvPr>
        </p:nvSpPr>
        <p:spPr/>
        <p:txBody>
          <a:bodyPr/>
          <a:lstStyle/>
          <a:p>
            <a:pPr marL="0" indent="0">
              <a:buNone/>
            </a:pPr>
            <a:endParaRPr kumimoji="1" lang="ja-JP" altLang="en-US" dirty="0"/>
          </a:p>
        </p:txBody>
      </p:sp>
    </p:spTree>
    <p:extLst>
      <p:ext uri="{BB962C8B-B14F-4D97-AF65-F5344CB8AC3E}">
        <p14:creationId xmlns:p14="http://schemas.microsoft.com/office/powerpoint/2010/main" val="2967216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５</a:t>
            </a:r>
            <a:r>
              <a:rPr lang="en-US" altLang="ja-JP" dirty="0"/>
              <a:t>    </a:t>
            </a:r>
            <a:r>
              <a:rPr kumimoji="1" lang="ja-JP" altLang="en-US" dirty="0"/>
              <a:t>個人発表１</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03500"/>
            <a:ext cx="10122646" cy="3416300"/>
          </a:xfrm>
        </p:spPr>
        <p:txBody>
          <a:bodyPr/>
          <a:lstStyle/>
          <a:p>
            <a:pPr marL="0" indent="0">
              <a:buNone/>
            </a:pPr>
            <a:r>
              <a:rPr kumimoji="1" lang="ja-JP" altLang="en-US" sz="3200" dirty="0"/>
              <a:t>こちらは</a:t>
            </a:r>
            <a:r>
              <a:rPr lang="en-US" altLang="ja-JP" sz="3200" dirty="0"/>
              <a:t>Room</a:t>
            </a:r>
            <a:r>
              <a:rPr lang="ja-JP" altLang="en-US" sz="3200" dirty="0"/>
              <a:t>１です。個人発表１は、</a:t>
            </a:r>
            <a:r>
              <a:rPr lang="en-US" altLang="ja-JP" sz="3200" dirty="0">
                <a:solidFill>
                  <a:srgbClr val="FF0000"/>
                </a:solidFill>
              </a:rPr>
              <a:t>9</a:t>
            </a:r>
            <a:r>
              <a:rPr lang="ja-JP" altLang="en-US" sz="3200" dirty="0">
                <a:solidFill>
                  <a:srgbClr val="FF0000"/>
                </a:solidFill>
              </a:rPr>
              <a:t>時</a:t>
            </a:r>
            <a:r>
              <a:rPr lang="en-US" altLang="ja-JP" sz="3200" dirty="0">
                <a:solidFill>
                  <a:srgbClr val="FF0000"/>
                </a:solidFill>
              </a:rPr>
              <a:t>30</a:t>
            </a:r>
            <a:r>
              <a:rPr lang="ja-JP" altLang="en-US" sz="3200" dirty="0">
                <a:solidFill>
                  <a:srgbClr val="FF0000"/>
                </a:solidFill>
              </a:rPr>
              <a:t>分</a:t>
            </a:r>
            <a:r>
              <a:rPr lang="ja-JP" altLang="en-US" sz="3200" dirty="0"/>
              <a:t>より開始いたします。それまで、聴講者のみなさまにご覧いただくスライドを流します。</a:t>
            </a:r>
            <a:endParaRPr lang="en-US" altLang="ja-JP" sz="3200" dirty="0"/>
          </a:p>
          <a:p>
            <a:pPr marL="0" indent="0">
              <a:buNone/>
            </a:pPr>
            <a:endParaRPr lang="en-US" altLang="ja-JP" sz="3200" dirty="0"/>
          </a:p>
          <a:p>
            <a:pPr marL="0" indent="0">
              <a:buNone/>
            </a:pPr>
            <a:r>
              <a:rPr lang="ja-JP" altLang="en-US" sz="3200" dirty="0"/>
              <a:t>よくお読みになって開始をお待ちください。</a:t>
            </a:r>
            <a:endParaRPr lang="en-US" altLang="ja-JP" sz="3200" dirty="0"/>
          </a:p>
          <a:p>
            <a:pPr marL="0" indent="0">
              <a:buNone/>
            </a:pPr>
            <a:endParaRPr kumimoji="1" lang="en-US" altLang="ja-JP" sz="3200" dirty="0"/>
          </a:p>
          <a:p>
            <a:pPr marL="0" indent="0">
              <a:buNone/>
            </a:pPr>
            <a:endParaRPr kumimoji="1" lang="ja-JP" altLang="en-US" dirty="0"/>
          </a:p>
        </p:txBody>
      </p:sp>
    </p:spTree>
    <p:extLst>
      <p:ext uri="{BB962C8B-B14F-4D97-AF65-F5344CB8AC3E}">
        <p14:creationId xmlns:p14="http://schemas.microsoft.com/office/powerpoint/2010/main" val="2197645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５</a:t>
            </a:r>
            <a:r>
              <a:rPr lang="en-US" altLang="ja-JP" dirty="0"/>
              <a:t>    </a:t>
            </a:r>
            <a:r>
              <a:rPr kumimoji="1" lang="ja-JP" altLang="en-US" dirty="0"/>
              <a:t>個人発表</a:t>
            </a:r>
            <a:r>
              <a:rPr lang="ja-JP" altLang="en-US" dirty="0"/>
              <a:t>３</a:t>
            </a:r>
            <a:r>
              <a:rPr kumimoji="1" lang="ja-JP" altLang="en-US" dirty="0"/>
              <a:t>　タイムテーブル</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03500"/>
            <a:ext cx="10122646" cy="3416300"/>
          </a:xfrm>
        </p:spPr>
        <p:txBody>
          <a:bodyPr>
            <a:normAutofit/>
          </a:bodyPr>
          <a:lstStyle/>
          <a:p>
            <a:pPr marL="0" indent="0">
              <a:buNone/>
            </a:pPr>
            <a:endParaRPr kumimoji="1" lang="ja-JP" altLang="en-US" dirty="0"/>
          </a:p>
        </p:txBody>
      </p:sp>
      <p:graphicFrame>
        <p:nvGraphicFramePr>
          <p:cNvPr id="6" name="表 5">
            <a:extLst>
              <a:ext uri="{FF2B5EF4-FFF2-40B4-BE49-F238E27FC236}">
                <a16:creationId xmlns:a16="http://schemas.microsoft.com/office/drawing/2014/main" id="{C8214DCA-F962-4FF3-8C1F-62BE560D3D0D}"/>
              </a:ext>
            </a:extLst>
          </p:cNvPr>
          <p:cNvGraphicFramePr>
            <a:graphicFrameLocks noGrp="1"/>
          </p:cNvGraphicFramePr>
          <p:nvPr>
            <p:extLst>
              <p:ext uri="{D42A27DB-BD31-4B8C-83A1-F6EECF244321}">
                <p14:modId xmlns:p14="http://schemas.microsoft.com/office/powerpoint/2010/main" val="2406111362"/>
              </p:ext>
            </p:extLst>
          </p:nvPr>
        </p:nvGraphicFramePr>
        <p:xfrm>
          <a:off x="795867" y="2336800"/>
          <a:ext cx="10481733" cy="4480560"/>
        </p:xfrm>
        <a:graphic>
          <a:graphicData uri="http://schemas.openxmlformats.org/drawingml/2006/table">
            <a:tbl>
              <a:tblPr firstRow="1" bandRow="1">
                <a:tableStyleId>{5C22544A-7EE6-4342-B048-85BDC9FD1C3A}</a:tableStyleId>
              </a:tblPr>
              <a:tblGrid>
                <a:gridCol w="2235343">
                  <a:extLst>
                    <a:ext uri="{9D8B030D-6E8A-4147-A177-3AD203B41FA5}">
                      <a16:colId xmlns:a16="http://schemas.microsoft.com/office/drawing/2014/main" val="368017577"/>
                    </a:ext>
                  </a:extLst>
                </a:gridCol>
                <a:gridCol w="8246390">
                  <a:extLst>
                    <a:ext uri="{9D8B030D-6E8A-4147-A177-3AD203B41FA5}">
                      <a16:colId xmlns:a16="http://schemas.microsoft.com/office/drawing/2014/main" val="1701193954"/>
                    </a:ext>
                  </a:extLst>
                </a:gridCol>
              </a:tblGrid>
              <a:tr h="4183270">
                <a:tc>
                  <a:txBody>
                    <a:bodyPr/>
                    <a:lstStyle/>
                    <a:p>
                      <a:r>
                        <a:rPr lang="ja-JP" altLang="en-US" dirty="0">
                          <a:solidFill>
                            <a:schemeClr val="tx1"/>
                          </a:solidFill>
                        </a:rPr>
                        <a:t>  </a:t>
                      </a:r>
                      <a:endParaRPr lang="en-US" altLang="ja-JP" dirty="0">
                        <a:solidFill>
                          <a:schemeClr val="tx1"/>
                        </a:solidFill>
                      </a:endParaRPr>
                    </a:p>
                    <a:p>
                      <a:r>
                        <a:rPr lang="en-US" altLang="ja-JP" dirty="0">
                          <a:solidFill>
                            <a:schemeClr val="tx1"/>
                          </a:solidFill>
                        </a:rPr>
                        <a:t>  9</a:t>
                      </a:r>
                      <a:r>
                        <a:rPr lang="ja-JP" altLang="en-US" dirty="0">
                          <a:solidFill>
                            <a:schemeClr val="tx1"/>
                          </a:solidFill>
                        </a:rPr>
                        <a:t>：</a:t>
                      </a:r>
                      <a:r>
                        <a:rPr lang="en-US" altLang="ja-JP" dirty="0">
                          <a:solidFill>
                            <a:schemeClr val="tx1"/>
                          </a:solidFill>
                        </a:rPr>
                        <a:t>35</a:t>
                      </a:r>
                      <a:r>
                        <a:rPr lang="ja-JP" altLang="en-US" dirty="0">
                          <a:solidFill>
                            <a:schemeClr val="tx1"/>
                          </a:solidFill>
                        </a:rPr>
                        <a:t>－</a:t>
                      </a:r>
                      <a:r>
                        <a:rPr lang="en-US" altLang="ja-JP" dirty="0">
                          <a:solidFill>
                            <a:schemeClr val="tx1"/>
                          </a:solidFill>
                        </a:rPr>
                        <a:t>10</a:t>
                      </a:r>
                      <a:r>
                        <a:rPr lang="ja-JP" altLang="en-US" dirty="0">
                          <a:solidFill>
                            <a:schemeClr val="tx1"/>
                          </a:solidFill>
                        </a:rPr>
                        <a:t>：</a:t>
                      </a:r>
                      <a:r>
                        <a:rPr lang="en-US" altLang="ja-JP" dirty="0">
                          <a:solidFill>
                            <a:schemeClr val="tx1"/>
                          </a:solidFill>
                        </a:rPr>
                        <a:t>05</a:t>
                      </a:r>
                    </a:p>
                    <a:p>
                      <a:endParaRPr lang="en-US" altLang="ja-JP" dirty="0">
                        <a:solidFill>
                          <a:schemeClr val="tx1"/>
                        </a:solidFill>
                      </a:endParaRPr>
                    </a:p>
                    <a:p>
                      <a:endParaRPr lang="en-US" altLang="ja-JP" dirty="0">
                        <a:solidFill>
                          <a:schemeClr val="tx1"/>
                        </a:solidFill>
                      </a:endParaRPr>
                    </a:p>
                    <a:p>
                      <a:r>
                        <a:rPr lang="en-US" altLang="ja-JP" dirty="0">
                          <a:solidFill>
                            <a:schemeClr val="tx1"/>
                          </a:solidFill>
                        </a:rPr>
                        <a:t>10</a:t>
                      </a:r>
                      <a:r>
                        <a:rPr lang="ja-JP" altLang="en-US" dirty="0">
                          <a:solidFill>
                            <a:schemeClr val="tx1"/>
                          </a:solidFill>
                        </a:rPr>
                        <a:t>：</a:t>
                      </a:r>
                      <a:r>
                        <a:rPr lang="en-US" altLang="ja-JP" dirty="0">
                          <a:solidFill>
                            <a:schemeClr val="tx1"/>
                          </a:solidFill>
                        </a:rPr>
                        <a:t>10</a:t>
                      </a:r>
                      <a:r>
                        <a:rPr lang="ja-JP" altLang="en-US" dirty="0">
                          <a:solidFill>
                            <a:schemeClr val="tx1"/>
                          </a:solidFill>
                        </a:rPr>
                        <a:t>－</a:t>
                      </a:r>
                      <a:r>
                        <a:rPr lang="en-US" altLang="ja-JP" dirty="0">
                          <a:solidFill>
                            <a:schemeClr val="tx1"/>
                          </a:solidFill>
                        </a:rPr>
                        <a:t>10</a:t>
                      </a:r>
                      <a:r>
                        <a:rPr lang="ja-JP" altLang="en-US" dirty="0">
                          <a:solidFill>
                            <a:schemeClr val="tx1"/>
                          </a:solidFill>
                        </a:rPr>
                        <a:t>：</a:t>
                      </a:r>
                      <a:r>
                        <a:rPr lang="en-US" altLang="ja-JP" dirty="0">
                          <a:solidFill>
                            <a:schemeClr val="tx1"/>
                          </a:solidFill>
                        </a:rPr>
                        <a:t>40 </a:t>
                      </a:r>
                    </a:p>
                    <a:p>
                      <a:endParaRPr lang="en-US" altLang="ja-JP" dirty="0">
                        <a:solidFill>
                          <a:schemeClr val="tx1"/>
                        </a:solidFill>
                      </a:endParaRPr>
                    </a:p>
                    <a:p>
                      <a:endParaRPr lang="en-US" altLang="ja-JP" dirty="0">
                        <a:solidFill>
                          <a:schemeClr val="tx1"/>
                        </a:solidFill>
                      </a:endParaRPr>
                    </a:p>
                    <a:p>
                      <a:r>
                        <a:rPr lang="en-US" altLang="ja-JP" dirty="0">
                          <a:solidFill>
                            <a:schemeClr val="tx1"/>
                          </a:solidFill>
                        </a:rPr>
                        <a:t>10</a:t>
                      </a:r>
                      <a:r>
                        <a:rPr lang="ja-JP" altLang="en-US" dirty="0">
                          <a:solidFill>
                            <a:schemeClr val="tx1"/>
                          </a:solidFill>
                        </a:rPr>
                        <a:t>：</a:t>
                      </a:r>
                      <a:r>
                        <a:rPr lang="en-US" altLang="ja-JP" dirty="0">
                          <a:solidFill>
                            <a:schemeClr val="tx1"/>
                          </a:solidFill>
                        </a:rPr>
                        <a:t>45</a:t>
                      </a:r>
                      <a:r>
                        <a:rPr lang="ja-JP" altLang="en-US" dirty="0">
                          <a:solidFill>
                            <a:schemeClr val="tx1"/>
                          </a:solidFill>
                        </a:rPr>
                        <a:t>－</a:t>
                      </a:r>
                      <a:r>
                        <a:rPr lang="en-US" altLang="ja-JP" dirty="0">
                          <a:solidFill>
                            <a:schemeClr val="tx1"/>
                          </a:solidFill>
                        </a:rPr>
                        <a:t>11</a:t>
                      </a:r>
                      <a:r>
                        <a:rPr lang="ja-JP" altLang="en-US" dirty="0">
                          <a:solidFill>
                            <a:schemeClr val="tx1"/>
                          </a:solidFill>
                        </a:rPr>
                        <a:t>：</a:t>
                      </a:r>
                      <a:r>
                        <a:rPr lang="en-US" altLang="ja-JP" dirty="0">
                          <a:solidFill>
                            <a:schemeClr val="tx1"/>
                          </a:solidFill>
                        </a:rPr>
                        <a:t>15</a:t>
                      </a:r>
                    </a:p>
                    <a:p>
                      <a:endParaRPr lang="en-US" altLang="ja-JP" dirty="0">
                        <a:solidFill>
                          <a:schemeClr val="tx1"/>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dirty="0">
                          <a:solidFill>
                            <a:schemeClr val="tx1"/>
                          </a:solidFill>
                        </a:rPr>
                        <a:t>11</a:t>
                      </a:r>
                      <a:r>
                        <a:rPr lang="ja-JP" altLang="en-US" dirty="0">
                          <a:solidFill>
                            <a:schemeClr val="tx1"/>
                          </a:solidFill>
                        </a:rPr>
                        <a:t>：</a:t>
                      </a:r>
                      <a:r>
                        <a:rPr lang="en-US" altLang="ja-JP" dirty="0">
                          <a:solidFill>
                            <a:schemeClr val="tx1"/>
                          </a:solidFill>
                        </a:rPr>
                        <a:t>20</a:t>
                      </a:r>
                      <a:r>
                        <a:rPr lang="ja-JP" altLang="en-US" dirty="0">
                          <a:solidFill>
                            <a:schemeClr val="tx1"/>
                          </a:solidFill>
                        </a:rPr>
                        <a:t>－</a:t>
                      </a:r>
                      <a:r>
                        <a:rPr lang="en-US" altLang="ja-JP" dirty="0">
                          <a:solidFill>
                            <a:schemeClr val="tx1"/>
                          </a:solidFill>
                        </a:rPr>
                        <a:t>11</a:t>
                      </a:r>
                      <a:r>
                        <a:rPr lang="ja-JP" altLang="en-US" dirty="0">
                          <a:solidFill>
                            <a:schemeClr val="tx1"/>
                          </a:solidFill>
                        </a:rPr>
                        <a:t>：</a:t>
                      </a:r>
                      <a:r>
                        <a:rPr lang="en-US" altLang="ja-JP" dirty="0">
                          <a:solidFill>
                            <a:schemeClr val="tx1"/>
                          </a:solidFill>
                        </a:rPr>
                        <a:t>50</a:t>
                      </a:r>
                      <a:endParaRPr lang="en-US" altLang="ja-JP" dirty="0"/>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kern="1200" dirty="0">
                          <a:solidFill>
                            <a:schemeClr val="tx1"/>
                          </a:solidFill>
                          <a:effectLst/>
                          <a:latin typeface="+mn-lt"/>
                          <a:ea typeface="+mn-ea"/>
                          <a:cs typeface="+mn-cs"/>
                        </a:rPr>
                        <a:t>11</a:t>
                      </a:r>
                      <a:r>
                        <a:rPr kumimoji="1" lang="ja-JP" altLang="en-US" sz="1800" b="1" i="0" kern="1200" dirty="0">
                          <a:solidFill>
                            <a:schemeClr val="tx1"/>
                          </a:solidFill>
                          <a:effectLst/>
                          <a:latin typeface="+mn-lt"/>
                          <a:ea typeface="+mn-ea"/>
                          <a:cs typeface="+mn-cs"/>
                        </a:rPr>
                        <a:t>：</a:t>
                      </a:r>
                      <a:r>
                        <a:rPr kumimoji="1" lang="en-US" altLang="ja-JP" sz="1800" b="1" i="0" kern="1200" dirty="0">
                          <a:solidFill>
                            <a:schemeClr val="tx1"/>
                          </a:solidFill>
                          <a:effectLst/>
                          <a:latin typeface="+mn-lt"/>
                          <a:ea typeface="+mn-ea"/>
                          <a:cs typeface="+mn-cs"/>
                        </a:rPr>
                        <a:t>55</a:t>
                      </a:r>
                      <a:r>
                        <a:rPr kumimoji="1" lang="ja-JP" altLang="en-US" sz="1800" b="1" i="0" kern="1200" dirty="0">
                          <a:solidFill>
                            <a:schemeClr val="tx1"/>
                          </a:solidFill>
                          <a:effectLst/>
                          <a:latin typeface="+mn-lt"/>
                          <a:ea typeface="+mn-ea"/>
                          <a:cs typeface="+mn-cs"/>
                        </a:rPr>
                        <a:t>－</a:t>
                      </a:r>
                      <a:r>
                        <a:rPr kumimoji="1" lang="en-US" altLang="ja-JP" sz="1800" b="1" i="0" kern="1200" dirty="0">
                          <a:solidFill>
                            <a:schemeClr val="tx1"/>
                          </a:solidFill>
                          <a:effectLst/>
                          <a:latin typeface="+mn-lt"/>
                          <a:ea typeface="+mn-ea"/>
                          <a:cs typeface="+mn-cs"/>
                        </a:rPr>
                        <a:t>12</a:t>
                      </a:r>
                      <a:r>
                        <a:rPr kumimoji="1" lang="ja-JP" altLang="en-US" sz="1800" b="1" i="0" kern="1200" dirty="0">
                          <a:solidFill>
                            <a:schemeClr val="tx1"/>
                          </a:solidFill>
                          <a:effectLst/>
                          <a:latin typeface="+mn-lt"/>
                          <a:ea typeface="+mn-ea"/>
                          <a:cs typeface="+mn-cs"/>
                        </a:rPr>
                        <a:t>：</a:t>
                      </a:r>
                      <a:r>
                        <a:rPr kumimoji="1" lang="en-US" altLang="ja-JP" sz="1800" b="1" i="0" kern="1200" dirty="0">
                          <a:solidFill>
                            <a:schemeClr val="tx1"/>
                          </a:solidFill>
                          <a:effectLst/>
                          <a:latin typeface="+mn-lt"/>
                          <a:ea typeface="+mn-ea"/>
                          <a:cs typeface="+mn-cs"/>
                        </a:rPr>
                        <a:t>25</a:t>
                      </a:r>
                      <a:endParaRPr kumimoji="1" lang="ja-JP" altLang="en-US" sz="1800" b="1" i="0" kern="1200" dirty="0">
                        <a:solidFill>
                          <a:schemeClr val="tx1"/>
                        </a:solidFill>
                        <a:effectLst/>
                        <a:latin typeface="+mn-lt"/>
                        <a:ea typeface="+mn-ea"/>
                        <a:cs typeface="+mn-cs"/>
                      </a:endParaRPr>
                    </a:p>
                    <a:p>
                      <a:r>
                        <a:rPr lang="en-US" altLang="ja-JP" dirty="0"/>
                        <a:t>0</a:t>
                      </a:r>
                      <a:r>
                        <a:rPr lang="ja-JP" altLang="en-US" dirty="0"/>
                        <a:t>　</a:t>
                      </a:r>
                      <a:endParaRPr kumimoji="1" lang="ja-JP" altLang="en-US" dirty="0"/>
                    </a:p>
                  </a:txBody>
                  <a:tcPr>
                    <a:solidFill>
                      <a:schemeClr val="bg1"/>
                    </a:solidFill>
                  </a:tcPr>
                </a:tc>
                <a:tc>
                  <a:txBody>
                    <a:bodyPr/>
                    <a:lstStyle/>
                    <a:p>
                      <a:r>
                        <a:rPr kumimoji="1" lang="ja-JP" altLang="en-US" sz="1800" b="0" i="0" kern="1200" dirty="0">
                          <a:solidFill>
                            <a:schemeClr val="tx1"/>
                          </a:solidFill>
                          <a:effectLst/>
                          <a:latin typeface="+mn-lt"/>
                          <a:ea typeface="+mn-ea"/>
                          <a:cs typeface="+mn-cs"/>
                        </a:rPr>
                        <a:t> </a:t>
                      </a:r>
                    </a:p>
                    <a:p>
                      <a:r>
                        <a:rPr kumimoji="1" lang="ja-JP" altLang="en-US" sz="1800" b="0" i="0" kern="1200" dirty="0">
                          <a:solidFill>
                            <a:schemeClr val="tx1"/>
                          </a:solidFill>
                          <a:effectLst/>
                          <a:latin typeface="+mn-lt"/>
                          <a:ea typeface="+mn-ea"/>
                          <a:cs typeface="+mn-cs"/>
                        </a:rPr>
                        <a:t>■</a:t>
                      </a:r>
                      <a:r>
                        <a:rPr kumimoji="1" lang="ja-JP" altLang="en-US" sz="1800" b="1" i="0" kern="1200" dirty="0">
                          <a:solidFill>
                            <a:schemeClr val="tx1"/>
                          </a:solidFill>
                          <a:effectLst/>
                          <a:latin typeface="+mn-lt"/>
                          <a:ea typeface="+mn-ea"/>
                          <a:cs typeface="+mn-cs"/>
                        </a:rPr>
                        <a:t>発表</a:t>
                      </a:r>
                      <a:r>
                        <a:rPr kumimoji="1" lang="en-US" altLang="ja-JP" sz="1800" b="1" i="0" kern="1200" dirty="0">
                          <a:solidFill>
                            <a:schemeClr val="tx1"/>
                          </a:solidFill>
                          <a:effectLst/>
                          <a:latin typeface="+mn-lt"/>
                          <a:ea typeface="+mn-ea"/>
                          <a:cs typeface="+mn-cs"/>
                        </a:rPr>
                        <a:t>1</a:t>
                      </a:r>
                      <a:r>
                        <a:rPr kumimoji="1" lang="ja-JP" altLang="en-US" sz="1800" b="1" i="0" kern="1200" dirty="0">
                          <a:solidFill>
                            <a:schemeClr val="tx1"/>
                          </a:solidFill>
                          <a:effectLst/>
                          <a:latin typeface="+mn-lt"/>
                          <a:ea typeface="+mn-ea"/>
                          <a:cs typeface="+mn-cs"/>
                        </a:rPr>
                        <a:t>　「</a:t>
                      </a:r>
                      <a:r>
                        <a:rPr kumimoji="1" lang="en-US" altLang="ja-JP" sz="1800" b="1" i="0" kern="1200" dirty="0">
                          <a:solidFill>
                            <a:schemeClr val="tx1"/>
                          </a:solidFill>
                          <a:effectLst/>
                          <a:latin typeface="+mn-lt"/>
                          <a:ea typeface="+mn-ea"/>
                          <a:cs typeface="+mn-cs"/>
                        </a:rPr>
                        <a:t>DV/IPV</a:t>
                      </a:r>
                      <a:r>
                        <a:rPr kumimoji="1" lang="ja-JP" altLang="en-US" sz="1800" b="1" i="0" kern="1200" dirty="0">
                          <a:solidFill>
                            <a:schemeClr val="tx1"/>
                          </a:solidFill>
                          <a:effectLst/>
                          <a:latin typeface="+mn-lt"/>
                          <a:ea typeface="+mn-ea"/>
                          <a:cs typeface="+mn-cs"/>
                        </a:rPr>
                        <a:t>シェルターに対する評価基準について</a:t>
                      </a:r>
                      <a:r>
                        <a:rPr kumimoji="1" lang="ja-JP" altLang="en-US" sz="1800" b="0" i="0" kern="1200" dirty="0">
                          <a:solidFill>
                            <a:schemeClr val="tx1"/>
                          </a:solidFill>
                          <a:effectLst/>
                          <a:latin typeface="+mn-lt"/>
                          <a:ea typeface="+mn-ea"/>
                          <a:cs typeface="+mn-cs"/>
                        </a:rPr>
                        <a:t>　</a:t>
                      </a:r>
                      <a:r>
                        <a:rPr kumimoji="1" lang="en-US" altLang="ja-JP" sz="1800" b="1" i="0" kern="1200" dirty="0">
                          <a:solidFill>
                            <a:schemeClr val="tx1"/>
                          </a:solidFill>
                          <a:effectLst/>
                          <a:latin typeface="+mn-lt"/>
                          <a:ea typeface="+mn-ea"/>
                          <a:cs typeface="+mn-cs"/>
                        </a:rPr>
                        <a:t>―</a:t>
                      </a:r>
                      <a:r>
                        <a:rPr kumimoji="1" lang="ja-JP" altLang="en-US" sz="1800" b="1" i="0" kern="1200" dirty="0">
                          <a:solidFill>
                            <a:schemeClr val="tx1"/>
                          </a:solidFill>
                          <a:effectLst/>
                          <a:latin typeface="+mn-lt"/>
                          <a:ea typeface="+mn-ea"/>
                          <a:cs typeface="+mn-cs"/>
                        </a:rPr>
                        <a:t>アメリカと日本の文献レビューに基づき」　</a:t>
                      </a:r>
                      <a:r>
                        <a:rPr kumimoji="1" lang="ja-JP" altLang="en-US" sz="1800" b="0" i="0" kern="1200" dirty="0">
                          <a:solidFill>
                            <a:schemeClr val="tx1"/>
                          </a:solidFill>
                          <a:effectLst/>
                          <a:latin typeface="+mn-lt"/>
                          <a:ea typeface="+mn-ea"/>
                          <a:cs typeface="+mn-cs"/>
                        </a:rPr>
                        <a:t>李潤楚（お茶の水女子大学大学院）</a:t>
                      </a:r>
                      <a:r>
                        <a:rPr kumimoji="1" lang="ja-JP" altLang="en-US" sz="1800" b="1" i="0" kern="1200" dirty="0">
                          <a:solidFill>
                            <a:schemeClr val="tx1"/>
                          </a:solidFill>
                          <a:effectLst/>
                          <a:latin typeface="+mn-lt"/>
                          <a:ea typeface="+mn-ea"/>
                          <a:cs typeface="+mn-cs"/>
                        </a:rPr>
                        <a:t> </a:t>
                      </a:r>
                      <a:endParaRPr kumimoji="1" lang="ja-JP" altLang="en-US" sz="1800" b="0" i="0" kern="1200" dirty="0">
                        <a:solidFill>
                          <a:schemeClr val="tx1"/>
                        </a:solidFill>
                        <a:effectLst/>
                        <a:latin typeface="+mn-lt"/>
                        <a:ea typeface="+mn-ea"/>
                        <a:cs typeface="+mn-cs"/>
                      </a:endParaRPr>
                    </a:p>
                    <a:p>
                      <a:r>
                        <a:rPr kumimoji="1" lang="ja-JP" altLang="en-US" sz="1800" b="0" i="0" kern="1200" dirty="0">
                          <a:solidFill>
                            <a:schemeClr val="tx1"/>
                          </a:solidFill>
                          <a:effectLst/>
                          <a:latin typeface="+mn-lt"/>
                          <a:ea typeface="+mn-ea"/>
                          <a:cs typeface="+mn-cs"/>
                        </a:rPr>
                        <a:t>■</a:t>
                      </a:r>
                      <a:r>
                        <a:rPr kumimoji="1" lang="ja-JP" altLang="en-US" sz="1800" b="1" i="0" kern="1200" dirty="0">
                          <a:solidFill>
                            <a:schemeClr val="tx1"/>
                          </a:solidFill>
                          <a:effectLst/>
                          <a:latin typeface="+mn-lt"/>
                          <a:ea typeface="+mn-ea"/>
                          <a:cs typeface="+mn-cs"/>
                        </a:rPr>
                        <a:t>発表</a:t>
                      </a:r>
                      <a:r>
                        <a:rPr kumimoji="1" lang="en-US" altLang="ja-JP" sz="1800" b="1" i="0" kern="1200" dirty="0">
                          <a:solidFill>
                            <a:schemeClr val="tx1"/>
                          </a:solidFill>
                          <a:effectLst/>
                          <a:latin typeface="+mn-lt"/>
                          <a:ea typeface="+mn-ea"/>
                          <a:cs typeface="+mn-cs"/>
                        </a:rPr>
                        <a:t>2</a:t>
                      </a:r>
                      <a:r>
                        <a:rPr kumimoji="1" lang="ja-JP" altLang="en-US" sz="1800" b="1" i="0" kern="1200" dirty="0">
                          <a:solidFill>
                            <a:schemeClr val="tx1"/>
                          </a:solidFill>
                          <a:effectLst/>
                          <a:latin typeface="+mn-lt"/>
                          <a:ea typeface="+mn-ea"/>
                          <a:cs typeface="+mn-cs"/>
                        </a:rPr>
                        <a:t>　「東京とシンガポールにおける</a:t>
                      </a:r>
                      <a:r>
                        <a:rPr kumimoji="1" lang="en-US" altLang="ja-JP" sz="1800" b="1" i="0" kern="1200" dirty="0">
                          <a:solidFill>
                            <a:schemeClr val="tx1"/>
                          </a:solidFill>
                          <a:effectLst/>
                          <a:latin typeface="+mn-lt"/>
                          <a:ea typeface="+mn-ea"/>
                          <a:cs typeface="+mn-cs"/>
                        </a:rPr>
                        <a:t>DV</a:t>
                      </a:r>
                      <a:r>
                        <a:rPr kumimoji="1" lang="ja-JP" altLang="en-US" sz="1800" b="1" i="0" kern="1200" dirty="0">
                          <a:solidFill>
                            <a:schemeClr val="tx1"/>
                          </a:solidFill>
                          <a:effectLst/>
                          <a:latin typeface="+mn-lt"/>
                          <a:ea typeface="+mn-ea"/>
                          <a:cs typeface="+mn-cs"/>
                        </a:rPr>
                        <a:t>被害を受けた母子への支援の現状と課題</a:t>
                      </a:r>
                      <a:r>
                        <a:rPr kumimoji="1" lang="ja-JP" altLang="en-US" sz="1800" b="0" i="0" kern="1200" dirty="0">
                          <a:solidFill>
                            <a:schemeClr val="tx1"/>
                          </a:solidFill>
                          <a:effectLst/>
                          <a:latin typeface="+mn-lt"/>
                          <a:ea typeface="+mn-ea"/>
                          <a:cs typeface="+mn-cs"/>
                        </a:rPr>
                        <a:t>　</a:t>
                      </a:r>
                      <a:r>
                        <a:rPr kumimoji="1" lang="en-US" altLang="ja-JP" sz="1800" b="1" i="0" kern="1200" dirty="0">
                          <a:solidFill>
                            <a:schemeClr val="tx1"/>
                          </a:solidFill>
                          <a:effectLst/>
                          <a:latin typeface="+mn-lt"/>
                          <a:ea typeface="+mn-ea"/>
                          <a:cs typeface="+mn-cs"/>
                        </a:rPr>
                        <a:t>―</a:t>
                      </a:r>
                      <a:r>
                        <a:rPr kumimoji="1" lang="ja-JP" altLang="en-US" sz="1800" b="1" i="0" kern="1200" dirty="0">
                          <a:solidFill>
                            <a:schemeClr val="tx1"/>
                          </a:solidFill>
                          <a:effectLst/>
                          <a:latin typeface="+mn-lt"/>
                          <a:ea typeface="+mn-ea"/>
                          <a:cs typeface="+mn-cs"/>
                        </a:rPr>
                        <a:t>行政・関係機関、民間団体へのインタビュー調査を通して」</a:t>
                      </a:r>
                      <a:endParaRPr kumimoji="1" lang="ja-JP" altLang="en-US" sz="1800" b="0" i="0" kern="1200" dirty="0">
                        <a:solidFill>
                          <a:schemeClr val="tx1"/>
                        </a:solidFill>
                        <a:effectLst/>
                        <a:latin typeface="+mn-lt"/>
                        <a:ea typeface="+mn-ea"/>
                        <a:cs typeface="+mn-cs"/>
                      </a:endParaRPr>
                    </a:p>
                    <a:p>
                      <a:r>
                        <a:rPr kumimoji="1" lang="ja-JP" altLang="en-US" sz="1800" b="0" i="0" kern="1200" dirty="0">
                          <a:solidFill>
                            <a:schemeClr val="tx1"/>
                          </a:solidFill>
                          <a:effectLst/>
                          <a:latin typeface="+mn-lt"/>
                          <a:ea typeface="+mn-ea"/>
                          <a:cs typeface="+mn-cs"/>
                        </a:rPr>
                        <a:t>　柴田美代子（東京ウイメンズプラザ）・小川真理子（東北大学）・小口恵巳子（茨城女子短期大学）　　　　　</a:t>
                      </a:r>
                    </a:p>
                    <a:p>
                      <a:r>
                        <a:rPr kumimoji="1" lang="ja-JP" altLang="en-US" sz="1800" b="0" i="0" kern="1200" dirty="0">
                          <a:solidFill>
                            <a:schemeClr val="tx1"/>
                          </a:solidFill>
                          <a:effectLst/>
                          <a:latin typeface="+mn-lt"/>
                          <a:ea typeface="+mn-ea"/>
                          <a:cs typeface="+mn-cs"/>
                        </a:rPr>
                        <a:t>■</a:t>
                      </a:r>
                      <a:r>
                        <a:rPr kumimoji="1" lang="ja-JP" altLang="en-US" sz="1800" b="1" i="0" kern="1200" dirty="0">
                          <a:solidFill>
                            <a:schemeClr val="tx1"/>
                          </a:solidFill>
                          <a:effectLst/>
                          <a:latin typeface="+mn-lt"/>
                          <a:ea typeface="+mn-ea"/>
                          <a:cs typeface="+mn-cs"/>
                        </a:rPr>
                        <a:t>発表</a:t>
                      </a:r>
                      <a:r>
                        <a:rPr kumimoji="1" lang="en-US" altLang="ja-JP" sz="1800" b="1" i="0" kern="1200" dirty="0">
                          <a:solidFill>
                            <a:schemeClr val="tx1"/>
                          </a:solidFill>
                          <a:effectLst/>
                          <a:latin typeface="+mn-lt"/>
                          <a:ea typeface="+mn-ea"/>
                          <a:cs typeface="+mn-cs"/>
                        </a:rPr>
                        <a:t>3</a:t>
                      </a:r>
                      <a:r>
                        <a:rPr kumimoji="1" lang="ja-JP" altLang="en-US" sz="1800" b="1" i="0" kern="1200" dirty="0">
                          <a:solidFill>
                            <a:schemeClr val="tx1"/>
                          </a:solidFill>
                          <a:effectLst/>
                          <a:latin typeface="+mn-lt"/>
                          <a:ea typeface="+mn-ea"/>
                          <a:cs typeface="+mn-cs"/>
                        </a:rPr>
                        <a:t>　「人身取引議定書採択から</a:t>
                      </a:r>
                      <a:r>
                        <a:rPr kumimoji="1" lang="en-US" altLang="ja-JP" sz="1800" b="1" i="0" kern="1200" dirty="0">
                          <a:solidFill>
                            <a:schemeClr val="tx1"/>
                          </a:solidFill>
                          <a:effectLst/>
                          <a:latin typeface="+mn-lt"/>
                          <a:ea typeface="+mn-ea"/>
                          <a:cs typeface="+mn-cs"/>
                        </a:rPr>
                        <a:t>20</a:t>
                      </a:r>
                      <a:r>
                        <a:rPr kumimoji="1" lang="ja-JP" altLang="en-US" sz="1800" b="1" i="0" kern="1200" dirty="0">
                          <a:solidFill>
                            <a:schemeClr val="tx1"/>
                          </a:solidFill>
                          <a:effectLst/>
                          <a:latin typeface="+mn-lt"/>
                          <a:ea typeface="+mn-ea"/>
                          <a:cs typeface="+mn-cs"/>
                        </a:rPr>
                        <a:t>年 </a:t>
                      </a:r>
                      <a:r>
                        <a:rPr kumimoji="1" lang="en-US" altLang="ja-JP" sz="1800" b="1" i="0" u="none" strike="noStrike" kern="1200" dirty="0">
                          <a:solidFill>
                            <a:schemeClr val="tx1"/>
                          </a:solidFill>
                          <a:effectLst/>
                          <a:latin typeface="+mn-lt"/>
                          <a:ea typeface="+mn-ea"/>
                          <a:cs typeface="+mn-cs"/>
                        </a:rPr>
                        <a:t>―</a:t>
                      </a:r>
                      <a:r>
                        <a:rPr kumimoji="1" lang="ja-JP" altLang="en-US" sz="1800" b="1" i="0" u="none" strike="noStrike" kern="1200" dirty="0">
                          <a:solidFill>
                            <a:schemeClr val="tx1"/>
                          </a:solidFill>
                          <a:effectLst/>
                          <a:latin typeface="+mn-lt"/>
                          <a:ea typeface="+mn-ea"/>
                          <a:cs typeface="+mn-cs"/>
                        </a:rPr>
                        <a:t>ジェンダー視点からの意義と課題」　</a:t>
                      </a:r>
                      <a:r>
                        <a:rPr kumimoji="1" lang="ja-JP" altLang="en-US" sz="1800" b="0" i="0" kern="1200" dirty="0">
                          <a:solidFill>
                            <a:schemeClr val="tx1"/>
                          </a:solidFill>
                          <a:effectLst/>
                          <a:latin typeface="+mn-lt"/>
                          <a:ea typeface="+mn-ea"/>
                          <a:cs typeface="+mn-cs"/>
                        </a:rPr>
                        <a:t>齋藤百合子（大東文化大学）　</a:t>
                      </a:r>
                    </a:p>
                    <a:p>
                      <a:r>
                        <a:rPr kumimoji="1" lang="ja-JP" altLang="en-US" sz="1800" b="0" i="0" kern="1200" dirty="0">
                          <a:solidFill>
                            <a:schemeClr val="tx1"/>
                          </a:solidFill>
                          <a:effectLst/>
                          <a:latin typeface="+mn-lt"/>
                          <a:ea typeface="+mn-ea"/>
                          <a:cs typeface="+mn-cs"/>
                        </a:rPr>
                        <a:t>■</a:t>
                      </a:r>
                      <a:r>
                        <a:rPr kumimoji="1" lang="ja-JP" altLang="en-US" sz="1800" b="1" i="0" kern="1200" dirty="0">
                          <a:solidFill>
                            <a:schemeClr val="tx1"/>
                          </a:solidFill>
                          <a:effectLst/>
                          <a:latin typeface="+mn-lt"/>
                          <a:ea typeface="+mn-ea"/>
                          <a:cs typeface="+mn-cs"/>
                        </a:rPr>
                        <a:t>発表</a:t>
                      </a:r>
                      <a:r>
                        <a:rPr kumimoji="1" lang="en-US" altLang="ja-JP" sz="1800" b="1" i="0" kern="1200" dirty="0">
                          <a:solidFill>
                            <a:schemeClr val="tx1"/>
                          </a:solidFill>
                          <a:effectLst/>
                          <a:latin typeface="+mn-lt"/>
                          <a:ea typeface="+mn-ea"/>
                          <a:cs typeface="+mn-cs"/>
                        </a:rPr>
                        <a:t>4</a:t>
                      </a:r>
                      <a:r>
                        <a:rPr kumimoji="1" lang="ja-JP" altLang="en-US" sz="1800" b="1" i="0" kern="1200" dirty="0">
                          <a:solidFill>
                            <a:schemeClr val="tx1"/>
                          </a:solidFill>
                          <a:effectLst/>
                          <a:latin typeface="+mn-lt"/>
                          <a:ea typeface="+mn-ea"/>
                          <a:cs typeface="+mn-cs"/>
                        </a:rPr>
                        <a:t>　「中国における中年期父親の責務と役割 </a:t>
                      </a:r>
                      <a:r>
                        <a:rPr kumimoji="1" lang="en-US" altLang="ja-JP" sz="1800" b="1" i="0" u="none" strike="noStrike" kern="1200" dirty="0">
                          <a:solidFill>
                            <a:schemeClr val="tx1"/>
                          </a:solidFill>
                          <a:effectLst/>
                          <a:latin typeface="+mn-lt"/>
                          <a:ea typeface="+mn-ea"/>
                          <a:cs typeface="+mn-cs"/>
                          <a:hlinkClick r:id="rId2" tooltip="https://www.dropbox.com/s/rmo4wb0r9tjhszr/PW_%E5%9B%BD%E9%9A%9B%E3%82%B8%E3%82%A7%E3%83%B3%E3%83%80%E3%83%BC%E5%AD%A6%E4%BC%9A%E5%AD%A6%E4%BC%9A%E5%A0%B1%E5%91%8A%E8%A6%81%E6%97%A8%EF%BC%88Ryunan%E5%8A%89%E6%A5%A0%EF%BC%89.pdf?dl=0">
                            <a:extLst>
                              <a:ext uri="{A12FA001-AC4F-418D-AE19-62706E023703}">
                                <ahyp:hlinkClr xmlns:ahyp="http://schemas.microsoft.com/office/drawing/2018/hyperlinkcolor" val="tx"/>
                              </a:ext>
                            </a:extLst>
                          </a:hlinkClick>
                        </a:rPr>
                        <a:t>―</a:t>
                      </a:r>
                      <a:r>
                        <a:rPr kumimoji="1" lang="ja-JP" altLang="en-US" sz="1800" b="1" i="0" kern="1200" dirty="0">
                          <a:solidFill>
                            <a:schemeClr val="tx1"/>
                          </a:solidFill>
                          <a:effectLst/>
                          <a:latin typeface="+mn-lt"/>
                          <a:ea typeface="+mn-ea"/>
                          <a:cs typeface="+mn-cs"/>
                        </a:rPr>
                        <a:t>次世代に社会認識を如何に伝えるか」　</a:t>
                      </a:r>
                      <a:r>
                        <a:rPr kumimoji="1" lang="ja-JP" altLang="en-US" sz="1800" b="0" i="0" kern="1200" dirty="0">
                          <a:solidFill>
                            <a:schemeClr val="tx1"/>
                          </a:solidFill>
                          <a:effectLst/>
                          <a:latin typeface="+mn-lt"/>
                          <a:ea typeface="+mn-ea"/>
                          <a:cs typeface="+mn-cs"/>
                        </a:rPr>
                        <a:t>劉楠（山梨英和大学）　</a:t>
                      </a:r>
                      <a:endParaRPr kumimoji="1" lang="en-US" altLang="ja-JP" sz="1800" b="0" i="0" kern="1200" dirty="0">
                        <a:solidFill>
                          <a:schemeClr val="tx1"/>
                        </a:solidFill>
                        <a:effectLst/>
                        <a:latin typeface="+mn-lt"/>
                        <a:ea typeface="+mn-ea"/>
                        <a:cs typeface="+mn-cs"/>
                      </a:endParaRPr>
                    </a:p>
                    <a:p>
                      <a:r>
                        <a:rPr kumimoji="1" lang="ja-JP" altLang="en-US" sz="1800" b="0" i="0" kern="1200" dirty="0">
                          <a:solidFill>
                            <a:schemeClr val="tx1"/>
                          </a:solidFill>
                          <a:effectLst/>
                          <a:latin typeface="+mn-lt"/>
                          <a:ea typeface="+mn-ea"/>
                          <a:cs typeface="+mn-cs"/>
                        </a:rPr>
                        <a:t>■</a:t>
                      </a:r>
                      <a:r>
                        <a:rPr kumimoji="1" lang="ja-JP" altLang="en-US" sz="1800" b="1" i="0" kern="1200" dirty="0">
                          <a:solidFill>
                            <a:schemeClr val="tx1"/>
                          </a:solidFill>
                          <a:effectLst/>
                          <a:latin typeface="+mn-lt"/>
                          <a:ea typeface="+mn-ea"/>
                          <a:cs typeface="+mn-cs"/>
                        </a:rPr>
                        <a:t>発表</a:t>
                      </a:r>
                      <a:r>
                        <a:rPr kumimoji="1" lang="en-US" altLang="ja-JP" sz="1800" b="1" i="0" kern="1200" dirty="0">
                          <a:solidFill>
                            <a:schemeClr val="tx1"/>
                          </a:solidFill>
                          <a:effectLst/>
                          <a:latin typeface="+mn-lt"/>
                          <a:ea typeface="+mn-ea"/>
                          <a:cs typeface="+mn-cs"/>
                        </a:rPr>
                        <a:t>5</a:t>
                      </a:r>
                      <a:r>
                        <a:rPr kumimoji="1" lang="ja-JP" altLang="en-US" sz="1800" b="1" i="0" kern="1200" dirty="0">
                          <a:solidFill>
                            <a:schemeClr val="tx1"/>
                          </a:solidFill>
                          <a:effectLst/>
                          <a:latin typeface="+mn-lt"/>
                          <a:ea typeface="+mn-ea"/>
                          <a:cs typeface="+mn-cs"/>
                        </a:rPr>
                        <a:t>　「ケアの市場化とジェンダー </a:t>
                      </a:r>
                      <a:r>
                        <a:rPr kumimoji="1" lang="en-US" altLang="ja-JP" sz="1800" b="1" i="0" kern="1200" dirty="0">
                          <a:solidFill>
                            <a:schemeClr val="tx1"/>
                          </a:solidFill>
                          <a:effectLst/>
                          <a:latin typeface="+mn-lt"/>
                          <a:ea typeface="+mn-ea"/>
                          <a:cs typeface="+mn-cs"/>
                        </a:rPr>
                        <a:t>―</a:t>
                      </a:r>
                      <a:r>
                        <a:rPr kumimoji="1" lang="ja-JP" altLang="en-US" sz="1800" b="1" i="0" kern="1200" dirty="0">
                          <a:solidFill>
                            <a:schemeClr val="tx1"/>
                          </a:solidFill>
                          <a:effectLst/>
                          <a:latin typeface="+mn-lt"/>
                          <a:ea typeface="+mn-ea"/>
                          <a:cs typeface="+mn-cs"/>
                        </a:rPr>
                        <a:t>介護施設における</a:t>
                      </a:r>
                      <a:r>
                        <a:rPr kumimoji="1" lang="en-US" altLang="ja-JP" sz="1800" b="1" i="0" kern="1200" dirty="0">
                          <a:solidFill>
                            <a:schemeClr val="tx1"/>
                          </a:solidFill>
                          <a:effectLst/>
                          <a:latin typeface="+mn-lt"/>
                          <a:ea typeface="+mn-ea"/>
                          <a:cs typeface="+mn-cs"/>
                        </a:rPr>
                        <a:t>〈</a:t>
                      </a:r>
                      <a:r>
                        <a:rPr kumimoji="1" lang="ja-JP" altLang="en-US" sz="1800" b="1" i="0" kern="1200" dirty="0">
                          <a:solidFill>
                            <a:schemeClr val="tx1"/>
                          </a:solidFill>
                          <a:effectLst/>
                          <a:latin typeface="+mn-lt"/>
                          <a:ea typeface="+mn-ea"/>
                          <a:cs typeface="+mn-cs"/>
                        </a:rPr>
                        <a:t>男性活躍</a:t>
                      </a:r>
                      <a:r>
                        <a:rPr kumimoji="1" lang="en-US" altLang="ja-JP" sz="1800" b="1" i="0" kern="1200" dirty="0">
                          <a:solidFill>
                            <a:schemeClr val="tx1"/>
                          </a:solidFill>
                          <a:effectLst/>
                          <a:latin typeface="+mn-lt"/>
                          <a:ea typeface="+mn-ea"/>
                          <a:cs typeface="+mn-cs"/>
                        </a:rPr>
                        <a:t>〉</a:t>
                      </a:r>
                      <a:r>
                        <a:rPr kumimoji="1" lang="ja-JP" altLang="en-US" sz="1800" b="1" i="0" kern="1200" dirty="0">
                          <a:solidFill>
                            <a:schemeClr val="tx1"/>
                          </a:solidFill>
                          <a:effectLst/>
                          <a:latin typeface="+mn-lt"/>
                          <a:ea typeface="+mn-ea"/>
                          <a:cs typeface="+mn-cs"/>
                        </a:rPr>
                        <a:t>」　</a:t>
                      </a:r>
                      <a:endParaRPr kumimoji="1" lang="ja-JP" altLang="en-US" sz="1800" b="0" i="0" kern="1200" dirty="0">
                        <a:solidFill>
                          <a:schemeClr val="tx1"/>
                        </a:solidFill>
                        <a:effectLst/>
                        <a:latin typeface="+mn-lt"/>
                        <a:ea typeface="+mn-ea"/>
                        <a:cs typeface="+mn-cs"/>
                      </a:endParaRPr>
                    </a:p>
                    <a:p>
                      <a:r>
                        <a:rPr kumimoji="1" lang="ja-JP" altLang="en-US" sz="1800" b="0" i="0" kern="1200" dirty="0">
                          <a:solidFill>
                            <a:schemeClr val="tx1"/>
                          </a:solidFill>
                          <a:effectLst/>
                          <a:latin typeface="+mn-lt"/>
                          <a:ea typeface="+mn-ea"/>
                          <a:cs typeface="+mn-cs"/>
                        </a:rPr>
                        <a:t>　山根純佳（実践女子大学）　</a:t>
                      </a:r>
                    </a:p>
                    <a:p>
                      <a:r>
                        <a:rPr kumimoji="1" lang="ja-JP" altLang="en-US" sz="1800" b="1" i="0" kern="1200" dirty="0">
                          <a:solidFill>
                            <a:schemeClr val="tx1"/>
                          </a:solidFill>
                          <a:effectLst/>
                          <a:latin typeface="+mn-lt"/>
                          <a:ea typeface="+mn-ea"/>
                          <a:cs typeface="+mn-cs"/>
                        </a:rPr>
                        <a:t>　</a:t>
                      </a:r>
                      <a:endParaRPr kumimoji="1" lang="ja-JP" altLang="en-US" sz="1800" b="0" i="0" kern="1200" dirty="0">
                        <a:solidFill>
                          <a:schemeClr val="tx1"/>
                        </a:solidFill>
                        <a:effectLst/>
                        <a:latin typeface="+mn-lt"/>
                        <a:ea typeface="+mn-ea"/>
                        <a:cs typeface="+mn-cs"/>
                      </a:endParaRPr>
                    </a:p>
                    <a:p>
                      <a:r>
                        <a:rPr kumimoji="1" lang="ja-JP" altLang="en-US" sz="1800" b="0" i="0" kern="1200" dirty="0">
                          <a:solidFill>
                            <a:schemeClr val="tx1"/>
                          </a:solidFill>
                          <a:effectLst/>
                          <a:latin typeface="+mn-lt"/>
                          <a:ea typeface="+mn-ea"/>
                          <a:cs typeface="+mn-cs"/>
                        </a:rPr>
                        <a:t> </a:t>
                      </a:r>
                    </a:p>
                    <a:p>
                      <a:endParaRPr kumimoji="1" lang="ja-JP" altLang="en-US" dirty="0"/>
                    </a:p>
                  </a:txBody>
                  <a:tcPr>
                    <a:noFill/>
                  </a:tcPr>
                </a:tc>
                <a:extLst>
                  <a:ext uri="{0D108BD9-81ED-4DB2-BD59-A6C34878D82A}">
                    <a16:rowId xmlns:a16="http://schemas.microsoft.com/office/drawing/2014/main" val="3649483547"/>
                  </a:ext>
                </a:extLst>
              </a:tr>
            </a:tbl>
          </a:graphicData>
        </a:graphic>
      </p:graphicFrame>
    </p:spTree>
    <p:extLst>
      <p:ext uri="{BB962C8B-B14F-4D97-AF65-F5344CB8AC3E}">
        <p14:creationId xmlns:p14="http://schemas.microsoft.com/office/powerpoint/2010/main" val="3294389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５</a:t>
            </a:r>
            <a:r>
              <a:rPr lang="en-US" altLang="ja-JP" dirty="0"/>
              <a:t>    </a:t>
            </a:r>
            <a:r>
              <a:rPr kumimoji="1" lang="ja-JP" altLang="en-US" dirty="0"/>
              <a:t>個人発表３</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03500"/>
            <a:ext cx="10122646" cy="3416300"/>
          </a:xfrm>
        </p:spPr>
        <p:txBody>
          <a:bodyPr/>
          <a:lstStyle/>
          <a:p>
            <a:pPr marL="0" indent="0">
              <a:buNone/>
            </a:pPr>
            <a:r>
              <a:rPr kumimoji="1" lang="ja-JP" altLang="en-US" sz="3200" dirty="0"/>
              <a:t>こちらは</a:t>
            </a:r>
            <a:r>
              <a:rPr lang="en-US" altLang="ja-JP" sz="3200" dirty="0"/>
              <a:t>Room</a:t>
            </a:r>
            <a:r>
              <a:rPr lang="ja-JP" altLang="en-US" sz="3200" dirty="0"/>
              <a:t>５です。個人発表３は、</a:t>
            </a:r>
            <a:r>
              <a:rPr lang="en-US" altLang="ja-JP" sz="3200" dirty="0">
                <a:solidFill>
                  <a:srgbClr val="FF0000"/>
                </a:solidFill>
              </a:rPr>
              <a:t>9</a:t>
            </a:r>
            <a:r>
              <a:rPr lang="ja-JP" altLang="en-US" sz="3200" dirty="0">
                <a:solidFill>
                  <a:srgbClr val="FF0000"/>
                </a:solidFill>
              </a:rPr>
              <a:t>時</a:t>
            </a:r>
            <a:r>
              <a:rPr lang="en-US" altLang="ja-JP" sz="3200" dirty="0">
                <a:solidFill>
                  <a:srgbClr val="FF0000"/>
                </a:solidFill>
              </a:rPr>
              <a:t>30</a:t>
            </a:r>
            <a:r>
              <a:rPr lang="ja-JP" altLang="en-US" sz="3200" dirty="0">
                <a:solidFill>
                  <a:srgbClr val="FF0000"/>
                </a:solidFill>
              </a:rPr>
              <a:t>分</a:t>
            </a:r>
            <a:r>
              <a:rPr lang="ja-JP" altLang="en-US" sz="3200" dirty="0"/>
              <a:t>より開始いたします。</a:t>
            </a:r>
            <a:endParaRPr lang="en-US" altLang="ja-JP" sz="3200" dirty="0"/>
          </a:p>
          <a:p>
            <a:pPr marL="0" indent="0">
              <a:buNone/>
            </a:pPr>
            <a:endParaRPr kumimoji="1" lang="en-US" altLang="ja-JP" sz="3200" dirty="0"/>
          </a:p>
          <a:p>
            <a:pPr marL="0" indent="0">
              <a:buNone/>
            </a:pPr>
            <a:r>
              <a:rPr lang="ja-JP" altLang="en-US" sz="3200" dirty="0"/>
              <a:t>プログラムの　番目、　　　　は辞退となりました。</a:t>
            </a:r>
            <a:endParaRPr kumimoji="1" lang="en-US" altLang="ja-JP" sz="3200" dirty="0"/>
          </a:p>
          <a:p>
            <a:pPr marL="0" indent="0">
              <a:buNone/>
            </a:pPr>
            <a:endParaRPr kumimoji="1" lang="ja-JP" altLang="en-US" dirty="0"/>
          </a:p>
        </p:txBody>
      </p:sp>
    </p:spTree>
    <p:extLst>
      <p:ext uri="{BB962C8B-B14F-4D97-AF65-F5344CB8AC3E}">
        <p14:creationId xmlns:p14="http://schemas.microsoft.com/office/powerpoint/2010/main" val="847587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５</a:t>
            </a:r>
            <a:r>
              <a:rPr lang="en-US" altLang="ja-JP" dirty="0"/>
              <a:t>    </a:t>
            </a:r>
            <a:r>
              <a:rPr kumimoji="1" lang="ja-JP" altLang="en-US" dirty="0"/>
              <a:t>個人発表３</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p:txBody>
          <a:bodyPr/>
          <a:lstStyle/>
          <a:p>
            <a:pPr marL="0" indent="0">
              <a:buNone/>
            </a:pPr>
            <a:r>
              <a:rPr lang="ja-JP" altLang="en-US" dirty="0"/>
              <a:t>聴講の準備</a:t>
            </a:r>
            <a:endParaRPr lang="en-US" altLang="ja-JP" dirty="0"/>
          </a:p>
          <a:p>
            <a:r>
              <a:rPr lang="ja-JP" altLang="en-US" dirty="0"/>
              <a:t>入室後は、画面下のメニューバーから「チャット」と「参加者」の画面を開いてください。セッション中に報告者や管理者から情報発信をすることがありますので、基本的にこれらの画面は開いたままにしておいてください。</a:t>
            </a:r>
          </a:p>
          <a:p>
            <a:r>
              <a:rPr lang="ja-JP" altLang="en-US" dirty="0"/>
              <a:t>次に、座長／発表者／会場責任者／聴講者を識別しやすいように、自分の表示名を変更してください。</a:t>
            </a:r>
          </a:p>
          <a:p>
            <a:r>
              <a:rPr lang="ja-JP" altLang="en-US" dirty="0"/>
              <a:t>表示名の変更方法：①参加者リストの自分の名前にカーソルを合わせて「詳細」をクリック ②「名前の変更」を選択 ③「氏名</a:t>
            </a:r>
            <a:r>
              <a:rPr lang="en-US" altLang="ja-JP" dirty="0"/>
              <a:t>@</a:t>
            </a:r>
            <a:r>
              <a:rPr lang="ja-JP" altLang="en-US" dirty="0"/>
              <a:t>所属」のように変更</a:t>
            </a:r>
          </a:p>
          <a:p>
            <a:r>
              <a:rPr lang="ja-JP" altLang="en-US" dirty="0"/>
              <a:t>表示する氏名はカタカナのフルネームで表記してください。例：</a:t>
            </a:r>
            <a:r>
              <a:rPr lang="ja-JP" altLang="en-US" b="1" i="1" u="sng" dirty="0"/>
              <a:t>「ヤマダタミコ＠〇〇大学」</a:t>
            </a:r>
            <a:endParaRPr lang="ja-JP" altLang="en-US" dirty="0"/>
          </a:p>
          <a:p>
            <a:endParaRPr kumimoji="1" lang="ja-JP" altLang="en-US" dirty="0"/>
          </a:p>
        </p:txBody>
      </p:sp>
    </p:spTree>
    <p:extLst>
      <p:ext uri="{BB962C8B-B14F-4D97-AF65-F5344CB8AC3E}">
        <p14:creationId xmlns:p14="http://schemas.microsoft.com/office/powerpoint/2010/main" val="3000750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５</a:t>
            </a:r>
            <a:r>
              <a:rPr lang="en-US" altLang="ja-JP" dirty="0"/>
              <a:t>   </a:t>
            </a:r>
            <a:r>
              <a:rPr kumimoji="1" lang="ja-JP" altLang="en-US" dirty="0"/>
              <a:t>個人発表３</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884020" y="2603500"/>
            <a:ext cx="8825659" cy="3416300"/>
          </a:xfrm>
        </p:spPr>
        <p:txBody>
          <a:bodyPr>
            <a:normAutofit fontScale="62500" lnSpcReduction="20000"/>
          </a:bodyPr>
          <a:lstStyle/>
          <a:p>
            <a:pPr marL="0" indent="0">
              <a:buNone/>
            </a:pPr>
            <a:r>
              <a:rPr lang="ja-JP" altLang="en-US" sz="3800" dirty="0"/>
              <a:t>全画面表示とその解除</a:t>
            </a:r>
          </a:p>
          <a:p>
            <a:r>
              <a:rPr lang="en-US" altLang="ja-JP" dirty="0"/>
              <a:t>Zoom</a:t>
            </a:r>
            <a:r>
              <a:rPr lang="ja-JP" altLang="en-US" dirty="0"/>
              <a:t>では報告者が画面共有を開始するとアプリが全画面表示に切り替わり、他のアプリなどが操作しづらくなる場合があります。</a:t>
            </a:r>
          </a:p>
          <a:p>
            <a:r>
              <a:rPr lang="ja-JP" altLang="en-US" dirty="0"/>
              <a:t>全画面表示を解除したいときは、画面上部の「オプション表示」メニュー内、または画面右上から「全画面表示の終了」をクリックしてください。キーボードの</a:t>
            </a:r>
            <a:r>
              <a:rPr lang="en-US" altLang="ja-JP" dirty="0"/>
              <a:t>Esc</a:t>
            </a:r>
            <a:r>
              <a:rPr lang="ja-JP" altLang="en-US" dirty="0"/>
              <a:t>キーを押しても、全画面表示を解除することができます。</a:t>
            </a:r>
          </a:p>
          <a:p>
            <a:pPr marL="0" indent="0">
              <a:buNone/>
            </a:pPr>
            <a:r>
              <a:rPr lang="ja-JP" altLang="en-US" dirty="0"/>
              <a:t> </a:t>
            </a:r>
          </a:p>
          <a:p>
            <a:pPr marL="0" indent="0">
              <a:buNone/>
            </a:pPr>
            <a:r>
              <a:rPr lang="ja-JP" altLang="en-US" sz="3800" dirty="0"/>
              <a:t>マイクとビデオ</a:t>
            </a:r>
          </a:p>
          <a:p>
            <a:r>
              <a:rPr lang="ja-JP" altLang="en-US" dirty="0"/>
              <a:t>入室直後はマイクとビデオがオフの状態になっています。もしオンになっている場合は、オフにしてください。</a:t>
            </a:r>
          </a:p>
          <a:p>
            <a:r>
              <a:rPr lang="ja-JP" altLang="en-US" dirty="0"/>
              <a:t>座長からの指示があったら、マイクとビデオをオンにしてください（発言時は普段より大きくはっきり発声することを推奨）。</a:t>
            </a:r>
          </a:p>
          <a:p>
            <a:r>
              <a:rPr lang="ja-JP" altLang="en-US" dirty="0"/>
              <a:t>マイクのオン／オフを切り替える方法：メニューバーの「ミュート解除」をクリック</a:t>
            </a:r>
          </a:p>
          <a:p>
            <a:pPr lvl="1"/>
            <a:r>
              <a:rPr lang="ja-JP" altLang="en-US" dirty="0"/>
              <a:t>ミュートボタンの右隣「</a:t>
            </a:r>
            <a:r>
              <a:rPr lang="en-US" altLang="ja-JP" dirty="0"/>
              <a:t>^</a:t>
            </a:r>
            <a:r>
              <a:rPr lang="ja-JP" altLang="en-US" dirty="0"/>
              <a:t>」マークをクリックすると、使用するマイクとスピーカーを選択できます。</a:t>
            </a:r>
          </a:p>
          <a:p>
            <a:r>
              <a:rPr lang="ja-JP" altLang="en-US" dirty="0"/>
              <a:t>ビデオのオン／オフを切り替える方法：メニューバーの「ビデオの開始」をクリック</a:t>
            </a:r>
          </a:p>
          <a:p>
            <a:pPr marL="0" indent="0">
              <a:buNone/>
            </a:pPr>
            <a:r>
              <a:rPr lang="ja-JP" altLang="en-US" dirty="0"/>
              <a:t> </a:t>
            </a:r>
          </a:p>
          <a:p>
            <a:pPr marL="0" indent="0">
              <a:buNone/>
            </a:pPr>
            <a:endParaRPr kumimoji="1" lang="ja-JP" altLang="en-US" dirty="0"/>
          </a:p>
        </p:txBody>
      </p:sp>
    </p:spTree>
    <p:extLst>
      <p:ext uri="{BB962C8B-B14F-4D97-AF65-F5344CB8AC3E}">
        <p14:creationId xmlns:p14="http://schemas.microsoft.com/office/powerpoint/2010/main" val="843687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５</a:t>
            </a:r>
            <a:r>
              <a:rPr lang="en-US" altLang="ja-JP" dirty="0"/>
              <a:t>    </a:t>
            </a:r>
            <a:r>
              <a:rPr kumimoji="1" lang="ja-JP" altLang="en-US" dirty="0"/>
              <a:t>個人発表３</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p:txBody>
          <a:bodyPr>
            <a:normAutofit/>
          </a:bodyPr>
          <a:lstStyle/>
          <a:p>
            <a:pPr marL="0" indent="0">
              <a:buNone/>
            </a:pPr>
            <a:r>
              <a:rPr lang="ja-JP" altLang="en-US" dirty="0"/>
              <a:t> </a:t>
            </a:r>
          </a:p>
          <a:p>
            <a:pPr marL="0" indent="0">
              <a:buNone/>
            </a:pPr>
            <a:r>
              <a:rPr lang="ja-JP" altLang="en-US" sz="2400" dirty="0"/>
              <a:t>ビューの切り替え</a:t>
            </a:r>
            <a:endParaRPr lang="en-US" altLang="ja-JP" sz="2400" dirty="0"/>
          </a:p>
          <a:p>
            <a:pPr marL="0" indent="0">
              <a:buNone/>
            </a:pPr>
            <a:endParaRPr lang="ja-JP" altLang="en-US" dirty="0"/>
          </a:p>
          <a:p>
            <a:pPr marL="0" indent="0">
              <a:buNone/>
            </a:pPr>
            <a:r>
              <a:rPr lang="en-US" altLang="ja-JP" dirty="0"/>
              <a:t>Zoom</a:t>
            </a:r>
            <a:r>
              <a:rPr lang="ja-JP" altLang="en-US" dirty="0"/>
              <a:t>の表示方法には、話している人のビデオを自動的に大きく表示する「スピーカービュー」と、参加者全員のビデオが同じ大きさに見える「ギャラリービュー」があります。</a:t>
            </a:r>
          </a:p>
          <a:p>
            <a:pPr marL="0" indent="0">
              <a:buNone/>
            </a:pPr>
            <a:r>
              <a:rPr lang="ja-JP" altLang="en-US" dirty="0"/>
              <a:t>画面右上にある「スピーカービューへ／ギャラリービューへ」というメニューをクリックすることでビューを切り替えることができます。</a:t>
            </a:r>
          </a:p>
          <a:p>
            <a:endParaRPr lang="ja-JP" altLang="en-US" dirty="0"/>
          </a:p>
          <a:p>
            <a:endParaRPr kumimoji="1" lang="ja-JP" altLang="en-US" dirty="0"/>
          </a:p>
        </p:txBody>
      </p:sp>
    </p:spTree>
    <p:extLst>
      <p:ext uri="{BB962C8B-B14F-4D97-AF65-F5344CB8AC3E}">
        <p14:creationId xmlns:p14="http://schemas.microsoft.com/office/powerpoint/2010/main" val="2698196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１</a:t>
            </a:r>
            <a:r>
              <a:rPr lang="en-US" altLang="ja-JP" dirty="0"/>
              <a:t>    </a:t>
            </a:r>
            <a:r>
              <a:rPr kumimoji="1" lang="ja-JP" altLang="en-US" dirty="0"/>
              <a:t>個人発表１</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fontScale="85000" lnSpcReduction="20000"/>
          </a:bodyPr>
          <a:lstStyle/>
          <a:p>
            <a:pPr marL="0" indent="0">
              <a:buNone/>
            </a:pPr>
            <a:r>
              <a:rPr lang="ja-JP" altLang="en-US" sz="2800" dirty="0"/>
              <a:t>配布資料</a:t>
            </a:r>
            <a:endParaRPr lang="en-US" altLang="ja-JP" sz="2800" dirty="0"/>
          </a:p>
          <a:p>
            <a:pPr marL="0" indent="0">
              <a:buNone/>
            </a:pPr>
            <a:endParaRPr lang="ja-JP" altLang="en-US" dirty="0"/>
          </a:p>
          <a:p>
            <a:r>
              <a:rPr lang="ja-JP" altLang="en-US" dirty="0"/>
              <a:t>発表者が、配布資料をチャットに添付するなどして聴講者に共有する場合があります。</a:t>
            </a:r>
          </a:p>
          <a:p>
            <a:r>
              <a:rPr lang="ja-JP" altLang="en-US" dirty="0"/>
              <a:t>チャットに添付された</a:t>
            </a:r>
            <a:r>
              <a:rPr lang="ja-JP" altLang="en-US" b="1" dirty="0"/>
              <a:t>配布資料は発表時間中にダウンロード</a:t>
            </a:r>
            <a:r>
              <a:rPr lang="ja-JP" altLang="en-US" dirty="0"/>
              <a:t>してください。発表終了後はダウンロードできなくなる可能性があります。</a:t>
            </a:r>
          </a:p>
          <a:p>
            <a:r>
              <a:rPr lang="en-US" altLang="ja-JP" dirty="0"/>
              <a:t>Zoom</a:t>
            </a:r>
            <a:r>
              <a:rPr lang="ja-JP" altLang="en-US" dirty="0"/>
              <a:t>のチャット機能では入室前のチャットの履歴は見えない仕様になっています。したがって資料配布後に入室した聴講者が資料を希望する場合は、発表終了後に発表者にメールなどして、個別にやり取りしてください。</a:t>
            </a:r>
          </a:p>
          <a:p>
            <a:r>
              <a:rPr lang="ja-JP" altLang="en-US" dirty="0"/>
              <a:t>端末や</a:t>
            </a:r>
            <a:r>
              <a:rPr lang="en-US" altLang="ja-JP" dirty="0"/>
              <a:t>OS</a:t>
            </a:r>
            <a:r>
              <a:rPr lang="ja-JP" altLang="en-US" dirty="0"/>
              <a:t>によっては、チャットで共有された配布資料を受信できない場合がありますのでご注意ください。なお事務局では配布資料のファイルの保管や配布を行ないませんので、あらかじめご了解ください。</a:t>
            </a:r>
          </a:p>
          <a:p>
            <a:r>
              <a:rPr lang="en-US" altLang="ja-JP" dirty="0"/>
              <a:t>※ </a:t>
            </a:r>
            <a:r>
              <a:rPr lang="ja-JP" altLang="en-US" dirty="0"/>
              <a:t>セキュリティー上の問題が生じる可能性があることから、原則としてチャットには</a:t>
            </a:r>
            <a:r>
              <a:rPr lang="en-US" altLang="ja-JP" dirty="0"/>
              <a:t>URL</a:t>
            </a:r>
            <a:r>
              <a:rPr lang="ja-JP" altLang="en-US" dirty="0"/>
              <a:t>は書き込まないでください。</a:t>
            </a:r>
          </a:p>
          <a:p>
            <a:endParaRPr lang="ja-JP" altLang="en-US" dirty="0"/>
          </a:p>
        </p:txBody>
      </p:sp>
    </p:spTree>
    <p:extLst>
      <p:ext uri="{BB962C8B-B14F-4D97-AF65-F5344CB8AC3E}">
        <p14:creationId xmlns:p14="http://schemas.microsoft.com/office/powerpoint/2010/main" val="21683197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ボードルーム">
  <a:themeElements>
    <a:clrScheme name="イオン ボードルーム">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イオン ボードルーム">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ボードルーム">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191</TotalTime>
  <Words>1517</Words>
  <Application>Microsoft Office PowerPoint</Application>
  <PresentationFormat>ワイド画面</PresentationFormat>
  <Paragraphs>101</Paragraphs>
  <Slides>14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メイリオ</vt:lpstr>
      <vt:lpstr>Arial</vt:lpstr>
      <vt:lpstr>Century Gothic</vt:lpstr>
      <vt:lpstr>Wingdings 3</vt:lpstr>
      <vt:lpstr>イオン ボードルーム</vt:lpstr>
      <vt:lpstr>国際ジェンダー学会 2020年大会</vt:lpstr>
      <vt:lpstr>Room５  個人発表３</vt:lpstr>
      <vt:lpstr>Room ５    個人発表１</vt:lpstr>
      <vt:lpstr>Room ５    個人発表３　タイムテーブル</vt:lpstr>
      <vt:lpstr>Room ５    個人発表３</vt:lpstr>
      <vt:lpstr>Room ５    個人発表３</vt:lpstr>
      <vt:lpstr>Room ５   個人発表３</vt:lpstr>
      <vt:lpstr>Room ５    個人発表３</vt:lpstr>
      <vt:lpstr>Room １    個人発表１</vt:lpstr>
      <vt:lpstr>Room ５    個人発表３</vt:lpstr>
      <vt:lpstr>Room ５    個人発表３</vt:lpstr>
      <vt:lpstr>Room ５  個人発表３</vt:lpstr>
      <vt:lpstr> Room ５    個人発表３ 　聴講時の注意 </vt:lpstr>
      <vt:lpstr>Room ５    個人発表３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国際ジェンダー学会</dc:title>
  <dc:creator>ETOHSae</dc:creator>
  <cp:lastModifiedBy>ETOHSae</cp:lastModifiedBy>
  <cp:revision>17</cp:revision>
  <dcterms:created xsi:type="dcterms:W3CDTF">2020-09-03T06:43:38Z</dcterms:created>
  <dcterms:modified xsi:type="dcterms:W3CDTF">2020-09-04T03:44:46Z</dcterms:modified>
</cp:coreProperties>
</file>